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7" r:id="rId4"/>
    <p:sldId id="266" r:id="rId5"/>
    <p:sldId id="261" r:id="rId6"/>
    <p:sldId id="262" r:id="rId7"/>
    <p:sldId id="269" r:id="rId8"/>
    <p:sldId id="257" r:id="rId9"/>
    <p:sldId id="258" r:id="rId10"/>
    <p:sldId id="259" r:id="rId11"/>
    <p:sldId id="270" r:id="rId12"/>
    <p:sldId id="268" r:id="rId13"/>
    <p:sldId id="263" r:id="rId14"/>
    <p:sldId id="264" r:id="rId15"/>
    <p:sldId id="265" r:id="rId16"/>
    <p:sldId id="274" r:id="rId17"/>
    <p:sldId id="275" r:id="rId18"/>
  </p:sldIdLst>
  <p:sldSz cx="9144000" cy="6858000" type="screen4x3"/>
  <p:notesSz cx="6742113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EB75F-BD89-4516-9520-693FC2549667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CA8BF-2236-4A27-993E-09D1C0BE5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8E52E-BA1E-4E04-B726-61B73F16950F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36875-CB55-4E56-A778-1D99A4F0A7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2EBCB-EB19-4B2A-B6FC-4D3E791F5ECC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31C6D-9AF4-47EC-83E5-F8A5A8840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7A3976-1965-4E72-A943-B3F5C9F75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DB36F-FB29-4BEF-8725-8253DB5EF2A8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98613-4E94-4A82-B350-CEC481584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CF355-FAF4-4505-8F69-DD177BB64553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72472-8BA6-4168-829E-BE0E13CA4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2EA38-C32A-43F5-8DAC-4F9CB1DB8923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A4123-C61B-45FB-868F-B2F554F54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E5E19-EEC8-417E-8D4E-5373F4B1EB28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2BA82-4940-4F9B-9774-B8AD9D9D1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0D87E-D45C-4EB8-86D5-C6B5276D21E4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1CEE5-B741-41B2-942E-27086D25C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7945B-FF3C-4DA1-B207-5A3E13F3B6A1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74A37-C388-4859-A3D7-B467C76E9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A589B-2552-4758-BFE1-A9FC42D23C40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8C7DC-4932-4F4A-96DF-590B936A1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F2F8E-49F6-43B4-8279-0140FC7B4D97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E09B-8C63-4727-A25C-2C744FEE4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4677ED-66EE-48E6-B637-6986C4C41FFB}" type="datetimeFigureOut">
              <a:rPr lang="en-US"/>
              <a:pPr>
                <a:defRPr/>
              </a:pPr>
              <a:t>3/20/2014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039EFD-F76E-4F61-BBDB-3764A5399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navitravel.gps-club.ru/heroupeas/files/2011/01/200711172027540.9.jpg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foretime.ru/wp-content/uploads/2011/08/savicliy-novorossiysk02.jpg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2_%D1%84%D0%B5%D0%B2%D1%80%D0%B0%D0%BB%D1%8F" TargetMode="External"/><Relationship Id="rId13" Type="http://schemas.openxmlformats.org/officeDocument/2006/relationships/image" Target="../media/image1.jpeg"/><Relationship Id="rId3" Type="http://schemas.openxmlformats.org/officeDocument/2006/relationships/hyperlink" Target="http://ru.wikipedia.org/wiki/1909_%D0%B3%D0%BE%D0%B4" TargetMode="External"/><Relationship Id="rId7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12" Type="http://schemas.openxmlformats.org/officeDocument/2006/relationships/hyperlink" Target="http://ru.wikipedia.org/wiki/%D0%A4%D0%B0%D0%B9%D0%BB:Kunikov_CL.jpg" TargetMode="External"/><Relationship Id="rId2" Type="http://schemas.openxmlformats.org/officeDocument/2006/relationships/hyperlink" Target="http://ru.wikipedia.org/wiki/23_%D0%B8%D1%8E%D0%BD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C%D0%B0%D0%BB%D0%B0%D1%8F_%D0%B7%D0%B5%D0%BC%D0%BB%D1%8F" TargetMode="External"/><Relationship Id="rId11" Type="http://schemas.openxmlformats.org/officeDocument/2006/relationships/hyperlink" Target="http://ru.wikipedia.org/wiki/%D0%9D%D0%BE%D0%B2%D0%BE%D1%80%D0%BE%D1%81%D1%81%D0%B8%D0%B9%D1%81%D0%BA" TargetMode="External"/><Relationship Id="rId5" Type="http://schemas.openxmlformats.org/officeDocument/2006/relationships/hyperlink" Target="http://ru.wikipedia.org/wiki/1943_%D0%B3%D0%BE%D0%B4" TargetMode="External"/><Relationship Id="rId10" Type="http://schemas.openxmlformats.org/officeDocument/2006/relationships/hyperlink" Target="http://ru.wikipedia.org/wiki/%D0%9F%D0%BB%D0%BE%D1%89%D0%B0%D0%B4%D1%8C_%D0%93%D0%B5%D1%80%D0%BE%D0%B5%D0%B2_(%D0%9D%D0%BE%D0%B2%D0%BE%D1%80%D0%BE%D1%81%D1%81%D0%B8%D0%B9%D1%81%D0%BA)" TargetMode="External"/><Relationship Id="rId4" Type="http://schemas.openxmlformats.org/officeDocument/2006/relationships/hyperlink" Target="http://ru.wikipedia.org/wiki/14_%D1%84%D0%B5%D0%B2%D1%80%D0%B0%D0%BB%D1%8F" TargetMode="External"/><Relationship Id="rId9" Type="http://schemas.openxmlformats.org/officeDocument/2006/relationships/hyperlink" Target="http://ru.wikipedia.org/wiki/%D0%93%D0%B5%D0%BB%D0%B5%D0%BD%D0%B4%D0%B6%D0%B8%D0%B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livelib.ru/go/http:/don1942.ru/blizkie/boevoy_put_83msbr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0%B9%D0%BE%D1%80" TargetMode="External"/><Relationship Id="rId13" Type="http://schemas.openxmlformats.org/officeDocument/2006/relationships/image" Target="../media/image4.jpeg"/><Relationship Id="rId3" Type="http://schemas.openxmlformats.org/officeDocument/2006/relationships/hyperlink" Target="http://ru.wikipedia.org/wiki/%D0%94%D0%B5%D1%81%D0%B0%D0%BD%D1%82" TargetMode="External"/><Relationship Id="rId7" Type="http://schemas.openxmlformats.org/officeDocument/2006/relationships/hyperlink" Target="http://ru.wikipedia.org/wiki/%D0%9C%D0%BB%D0%B0%D0%B4%D1%88%D0%B8%D0%B9_%D1%81%D0%B5%D1%80%D0%B6%D0%B0%D0%BD%D1%82" TargetMode="External"/><Relationship Id="rId12" Type="http://schemas.openxmlformats.org/officeDocument/2006/relationships/hyperlink" Target="http://upload.wikimedia.org/wikipedia/ru/1/18/%D0%9A%D0%BE%D1%80%D0%BD%D0%B8%D1%86%D0%BA%D0%B8%D0%B9_%D0%9C%D0%B8%D1%85%D0%B0%D0%B8%D0%BB_%D0%9C%D0%B8%D1%85%D0%B0%D0%B9%D0%BB%D0%BE%D0%B2%D0%B8%D1%87.jpg" TargetMode="External"/><Relationship Id="rId2" Type="http://schemas.openxmlformats.org/officeDocument/2006/relationships/hyperlink" Target="http://ru.wikipedia.org/wiki/%D0%9A%D0%BE%D0%BC%D0%B0%D0%BD%D0%B4%D0%B8%D1%80_%D0%BE%D1%82%D0%B4%D0%B5%D0%BB%D0%B5%D0%BD%D0%B8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7%D0%B5%D1%80%D0%BD%D0%BE%D0%BC%D0%BE%D1%80%D1%81%D0%BA%D0%B8%D0%B9_%D1%84%D0%BB%D0%BE%D1%82_%D0%B2%D0%BE_%D0%B2%D1%80%D0%B5%D0%BC%D1%8F_%D0%92%D0%B5%D0%BB%D0%B8%D0%BA%D0%BE%D0%B9_%D0%9E%D1%82%D0%B5%D1%87%D0%B5%D1%81%D1%82%D0%B2%D0%B5%D0%BD%D0%BD%D0%BE%D0%B9_%D0%B2%D0%BE%D0%B9%D0%BD%D1%8B" TargetMode="External"/><Relationship Id="rId11" Type="http://schemas.openxmlformats.org/officeDocument/2006/relationships/hyperlink" Target="http://ru.wikipedia.org/wiki/%D0%93%D0%B5%D1%80%D0%BE%D0%B9_%D0%A1%D0%BE%D0%B2%D0%B5%D1%82%D1%81%D0%BA%D0%BE%D0%B3%D0%BE_%D0%A1%D0%BE%D1%8E%D0%B7%D0%B0" TargetMode="External"/><Relationship Id="rId5" Type="http://schemas.openxmlformats.org/officeDocument/2006/relationships/hyperlink" Target="http://ru.wikipedia.org/wiki/%D0%92%D0%9C%D0%91" TargetMode="External"/><Relationship Id="rId10" Type="http://schemas.openxmlformats.org/officeDocument/2006/relationships/hyperlink" Target="http://ru.wikipedia.org/wiki/%D0%9F%D0%BB%D0%B0%D1%86%D0%B4%D0%B0%D1%80%D0%BC" TargetMode="External"/><Relationship Id="rId4" Type="http://schemas.openxmlformats.org/officeDocument/2006/relationships/hyperlink" Target="http://ru.wikipedia.org/wiki/%D0%9D%D0%BE%D0%B2%D0%BE%D1%80%D0%BE%D1%81%D1%81%D0%B8%D0%B9%D1%81%D0%BA" TargetMode="External"/><Relationship Id="rId9" Type="http://schemas.openxmlformats.org/officeDocument/2006/relationships/hyperlink" Target="http://ru.wikipedia.org/wiki/%D0%9A%D1%83%D0%BD%D0%B8%D0%BA%D0%BE%D0%B2,_%D0%A6%D0%B5%D0%B7%D0%B0%D1%80%D1%8C_%D0%9B%D1%8C%D0%B2%D0%BE%D0%B2%D0%B8%D1%87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navitravel.gps-club.ru/heroupeas/files/2011/01/21696541_1206920484_malaya_zemlya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navitravel.gps-club.ru/heroupeas/files/2011/01/200711172027150.8.jpg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895600"/>
          </a:xfrm>
        </p:spPr>
        <p:txBody>
          <a:bodyPr/>
          <a:lstStyle/>
          <a:p>
            <a:pPr eaLnBrk="1" hangingPunct="1"/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Недаром помнит вся Кубань</a:t>
            </a:r>
            <a:br>
              <a:rPr lang="ru-RU" sz="4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(Бои за Новороссийск в воспоминаниях и памятниках культуры)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24400" y="3810000"/>
            <a:ext cx="3657600" cy="2362200"/>
          </a:xfrm>
        </p:spPr>
        <p:txBody>
          <a:bodyPr rtlCol="0">
            <a:normAutofit fontScale="550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Назимова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Мавлюда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Анваржоновна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8 класса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ООШ 15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352617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Краснодарский край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Белореченский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Верхневеденеевский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Гагарина 14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 8 (86155) 62-1-43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4000" y="2133600"/>
            <a:ext cx="6172200" cy="457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04800" y="304800"/>
            <a:ext cx="8534400" cy="1524000"/>
          </a:xfrm>
        </p:spPr>
        <p:txBody>
          <a:bodyPr rtlCol="0"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центре галереи — скульптурная композиция «Клятва» с мозаичным панно, текстом клятвы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малоземельцев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которую они подписали кровью: «Отвоеванный нами у врага клочок земли под городом Новороссийском мы назвали «Малой землей». Она хоть и мала, но она наша, советская, она полита нашим потом, нашей кровью, и мы ее никогда и никакому врагу не отдадим». Здесь же находится позолоченная бронзовая капсула «Сердце» с именами героев, погибших в боях за Новороссийск.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3555" name="Рисунок 5" descr="http://navitravel.gps-club.ru/heroupeas/files/2011/01/200711172027540.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981200"/>
            <a:ext cx="6248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 smtClean="0"/>
              <a:t>Баушников</a:t>
            </a:r>
            <a:r>
              <a:rPr lang="ru-RU" b="1" dirty="0" smtClean="0"/>
              <a:t> Василий Александрович </a:t>
            </a:r>
            <a:endParaRPr lang="ru-RU" dirty="0"/>
          </a:p>
        </p:txBody>
      </p:sp>
      <p:sp>
        <p:nvSpPr>
          <p:cNvPr id="24578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Его батальон у Новороссийска разминировал 25 тысяч мин</a:t>
            </a:r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524000"/>
            <a:ext cx="3048000" cy="4654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Николай Тихонович  Султанов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25602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00400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Содержимое 6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Служил в 85-й морской стрелковой бригаде стрелком.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66800"/>
            <a:ext cx="355123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Савицкий Евгений Яковлевич</a:t>
            </a:r>
            <a:br>
              <a:rPr lang="ru-RU" smtClean="0"/>
            </a:br>
            <a:r>
              <a:rPr lang="ru-RU" sz="2200" b="1" smtClean="0"/>
              <a:t>24 декабря 1910 -6 апреля 1990 года.</a:t>
            </a:r>
            <a:endParaRPr lang="ru-RU" sz="220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ходе войны был командиром авиаполка, авиадивизии, командующим авиагруппой воздушной армии, командир истребительного авиакорпуса.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 Совершил 216 боевых вылетов, сбил лично 22 и в составе группы 2 самолёта противника. </a:t>
            </a:r>
            <a:endParaRPr lang="ru-RU" dirty="0"/>
          </a:p>
        </p:txBody>
      </p:sp>
      <p:pic>
        <p:nvPicPr>
          <p:cNvPr id="26628" name="Рисунок 6" descr="Е.Я.Савиц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76400"/>
            <a:ext cx="3505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4"/>
          <p:cNvSpPr>
            <a:spLocks noGrp="1"/>
          </p:cNvSpPr>
          <p:nvPr>
            <p:ph type="title"/>
          </p:nvPr>
        </p:nvSpPr>
        <p:spPr>
          <a:xfrm>
            <a:off x="152400" y="838200"/>
            <a:ext cx="4343400" cy="838200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Памятник Савицкому Е.Я. в Новороссийске 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27650" name="Содержимое 5"/>
          <p:cNvSpPr>
            <a:spLocks noGrp="1"/>
          </p:cNvSpPr>
          <p:nvPr>
            <p:ph idx="1"/>
          </p:nvPr>
        </p:nvSpPr>
        <p:spPr>
          <a:xfrm>
            <a:off x="4572000" y="381000"/>
            <a:ext cx="4114800" cy="585311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1" name="Текст 6"/>
          <p:cNvSpPr>
            <a:spLocks noGrp="1"/>
          </p:cNvSpPr>
          <p:nvPr>
            <p:ph type="body" sz="half" idx="2"/>
          </p:nvPr>
        </p:nvSpPr>
        <p:spPr>
          <a:xfrm>
            <a:off x="228600" y="1828800"/>
            <a:ext cx="3962400" cy="4648200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9 мая 1950 года в Новороссийске был торжественно открыт памятник Савицкому Е.Я.  скульптора Б. Лоренцова по проекту архитектора Л. Голубовского.</a:t>
            </a:r>
          </a:p>
          <a:p>
            <a:pPr eaLnBrk="1" hangingPunct="1"/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Рисунок 7" descr="Памятник Савицкому Е.Я. в Новороссийске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81000"/>
            <a:ext cx="3959225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Памятник-ансамбль «Линия обороны», входящий в состав мемориального комплекса «Героям гражданской войны и Великой Отечественной войны 1941 -1945гг.»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(скульптор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В.Цигаль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архитекторы Я.Белопольский,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Р.Кананин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В.Хавин, 1978г.)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52400" y="5715000"/>
            <a:ext cx="8686800" cy="990600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составной частью памятника является остов железнодорожного вагона, который стоял во время боёв на ничейной полосе.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 ожесточённости боёв и плотности огня говорит тот факт, что в основе вагона сохранились следы 10 тысяч пробоин от пуль и снарядов.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40-метровая балка - стела, переброшенная через шоссе, символизирует неприступную скалу, ставшую на пути врага, а четыре исполинские руки, сжимающие автоматы, - олицетворяют боевую мощь народа.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8675" name="Содержимое 7" descr="http://content.foto.mail.ru/list/elenacan/_answers/i-288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486400" y="3124200"/>
            <a:ext cx="3048000" cy="2362200"/>
          </a:xfrm>
        </p:spPr>
      </p:pic>
      <p:pic>
        <p:nvPicPr>
          <p:cNvPr id="28676" name="Рисунок 8" descr="http://content.foto.mail.ru/list/elenacan/_answers/i-28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276600"/>
            <a:ext cx="2971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9" descr="http://content.foto.mail.ru/list/elenacan/_answers/i-28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371600"/>
            <a:ext cx="5029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Прямоугольник 10"/>
          <p:cNvSpPr>
            <a:spLocks noChangeArrowheads="1"/>
          </p:cNvSpPr>
          <p:nvPr/>
        </p:nvSpPr>
        <p:spPr bwMode="auto">
          <a:xfrm>
            <a:off x="3124200" y="48768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Остов вагона - участника боев</a:t>
            </a:r>
          </a:p>
        </p:txBody>
      </p:sp>
      <p:sp>
        <p:nvSpPr>
          <p:cNvPr id="28679" name="Прямоугольник 11"/>
          <p:cNvSpPr>
            <a:spLocks noChangeArrowheads="1"/>
          </p:cNvSpPr>
          <p:nvPr/>
        </p:nvSpPr>
        <p:spPr bwMode="auto">
          <a:xfrm>
            <a:off x="3962400" y="3810000"/>
            <a:ext cx="1447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Балка-стела</a:t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28680" name="Прямоугольник 13"/>
          <p:cNvSpPr>
            <a:spLocks noChangeArrowheads="1"/>
          </p:cNvSpPr>
          <p:nvPr/>
        </p:nvSpPr>
        <p:spPr bwMode="auto">
          <a:xfrm>
            <a:off x="6172200" y="1600200"/>
            <a:ext cx="167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Общий вид</a:t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Новороссийск – город-герой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 сентября 1973, в ознаменование 30-летия разгрома фашистских войск при защите Северного Кавказа, Новороссийску присвоено почётное звание города-героя с вручением ордена Ленина и медали «Золотая Звезда</a:t>
            </a:r>
            <a:r>
              <a:rPr lang="ru-RU" sz="2800" dirty="0" smtClean="0"/>
              <a:t>».</a:t>
            </a:r>
          </a:p>
        </p:txBody>
      </p:sp>
      <p:pic>
        <p:nvPicPr>
          <p:cNvPr id="29698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6225" y="1447800"/>
            <a:ext cx="4143375" cy="5105400"/>
          </a:xfrm>
        </p:spPr>
      </p:pic>
      <p:pic>
        <p:nvPicPr>
          <p:cNvPr id="29699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00600" y="1524000"/>
            <a:ext cx="3811588" cy="4922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4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Награды города Новороссийска</a:t>
            </a:r>
          </a:p>
        </p:txBody>
      </p:sp>
      <p:sp>
        <p:nvSpPr>
          <p:cNvPr id="30722" name="Содержимое 8"/>
          <p:cNvSpPr>
            <a:spLocks noGrp="1"/>
          </p:cNvSpPr>
          <p:nvPr>
            <p:ph sz="quarter" idx="4"/>
          </p:nvPr>
        </p:nvSpPr>
        <p:spPr>
          <a:xfrm>
            <a:off x="4114800" y="4953000"/>
            <a:ext cx="4572000" cy="11731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Медаль «Золотая Звезда»</a:t>
            </a:r>
          </a:p>
          <a:p>
            <a:pPr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Героя Советского Союза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(аверс и реверс)</a:t>
            </a:r>
          </a:p>
        </p:txBody>
      </p:sp>
      <p:pic>
        <p:nvPicPr>
          <p:cNvPr id="30723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295400"/>
            <a:ext cx="2286000" cy="2349500"/>
          </a:xfrm>
        </p:spPr>
      </p:pic>
      <p:sp>
        <p:nvSpPr>
          <p:cNvPr id="30724" name="Прямоугольник 10"/>
          <p:cNvSpPr>
            <a:spLocks noChangeArrowheads="1"/>
          </p:cNvSpPr>
          <p:nvPr/>
        </p:nvSpPr>
        <p:spPr bwMode="auto">
          <a:xfrm>
            <a:off x="2667000" y="1524000"/>
            <a:ext cx="190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Орденом Отечественной войны </a:t>
            </a:r>
          </a:p>
          <a:p>
            <a:r>
              <a:rPr lang="en-US">
                <a:latin typeface="Calibri" pitchFamily="34" charset="0"/>
              </a:rPr>
              <a:t>I</a:t>
            </a:r>
            <a:r>
              <a:rPr lang="ru-RU">
                <a:latin typeface="Calibri" pitchFamily="34" charset="0"/>
              </a:rPr>
              <a:t> степени</a:t>
            </a:r>
          </a:p>
        </p:txBody>
      </p:sp>
      <p:pic>
        <p:nvPicPr>
          <p:cNvPr id="30725" name="Picture 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81600" y="1219200"/>
            <a:ext cx="1295400" cy="2562225"/>
          </a:xfrm>
        </p:spPr>
      </p:pic>
      <p:pic>
        <p:nvPicPr>
          <p:cNvPr id="3072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810000"/>
            <a:ext cx="13096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Прямоугольник 13"/>
          <p:cNvSpPr>
            <a:spLocks noChangeArrowheads="1"/>
          </p:cNvSpPr>
          <p:nvPr/>
        </p:nvSpPr>
        <p:spPr bwMode="auto">
          <a:xfrm>
            <a:off x="7010400" y="1905000"/>
            <a:ext cx="160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Орден Ленина.</a:t>
            </a:r>
            <a:endParaRPr lang="ru-RU">
              <a:latin typeface="Calibri" pitchFamily="34" charset="0"/>
            </a:endParaRPr>
          </a:p>
        </p:txBody>
      </p:sp>
      <p:pic>
        <p:nvPicPr>
          <p:cNvPr id="30728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4114800"/>
            <a:ext cx="137001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/>
          <a:srcRect/>
          <a:stretch>
            <a:fillRect/>
          </a:stretch>
        </p:blipFill>
        <p:spPr>
          <a:xfrm>
            <a:off x="2819400" y="4114800"/>
            <a:ext cx="1295400" cy="23780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Цезарь Львович Куников </a:t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2" tooltip="23 июня"/>
              </a:rPr>
              <a:t>23 июня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3" tooltip="1909 год"/>
              </a:rPr>
              <a:t>1909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4" tooltip="14 февраля"/>
              </a:rPr>
              <a:t>14 февраля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5" tooltip="1943 год"/>
              </a:rPr>
              <a:t>1943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(33 года))</a:t>
            </a:r>
          </a:p>
        </p:txBody>
      </p:sp>
      <p:sp>
        <p:nvSpPr>
          <p:cNvPr id="15362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советский офицер, командир десантного отряда, захватившего плацдарм «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6" tooltip="Малая земля"/>
              </a:rPr>
              <a:t>Малая земля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7" tooltip="Герой Советского Союза"/>
              </a:rPr>
              <a:t>Герой Советского Союза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 ночь на </a:t>
            </a:r>
            <a:r>
              <a:rPr lang="ru-RU" sz="2000" u="sng" smtClean="0">
                <a:latin typeface="Times New Roman" pitchFamily="18" charset="0"/>
                <a:cs typeface="Times New Roman" pitchFamily="18" charset="0"/>
                <a:hlinkClick r:id="rId8" tooltip="12 февраля"/>
              </a:rPr>
              <a:t>12 февраля</a:t>
            </a:r>
            <a:r>
              <a:rPr lang="ru-RU" sz="2000" u="sng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smtClean="0">
                <a:latin typeface="Times New Roman" pitchFamily="18" charset="0"/>
                <a:cs typeface="Times New Roman" pitchFamily="18" charset="0"/>
                <a:hlinkClick r:id="rId5" tooltip="1943 год"/>
              </a:rPr>
              <a:t>1943 года</a:t>
            </a:r>
            <a:r>
              <a:rPr lang="ru-RU" sz="2000" u="sng" smtClean="0">
                <a:latin typeface="Times New Roman" pitchFamily="18" charset="0"/>
                <a:cs typeface="Times New Roman" pitchFamily="18" charset="0"/>
              </a:rPr>
              <a:t> Ц. Л. Куников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был смертельно ранен взрывом «шальной» мины на Малой земле, эвакуирован в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9" tooltip="Геленджик"/>
              </a:rPr>
              <a:t>Геленджик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и там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4" tooltip="14 февраля"/>
              </a:rPr>
              <a:t>14 февраля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5" tooltip="1943 год"/>
              </a:rPr>
              <a:t>1943 года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скончался от ран. Похоронен на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10" tooltip="Площадь Героев (Новороссийск)"/>
              </a:rPr>
              <a:t>площади Героев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  <a:hlinkClick r:id="rId11" tooltip="Новороссийск"/>
              </a:rPr>
              <a:t>Новороссийске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Содержимое 6" descr="Kunikov CL.jpg">
            <a:hlinkClick r:id="rId12"/>
          </p:cNvPr>
          <p:cNvPicPr>
            <a:picLocks noGrp="1"/>
          </p:cNvPicPr>
          <p:nvPr>
            <p:ph sz="half" idx="1"/>
          </p:nvPr>
        </p:nvPicPr>
        <p:blipFill>
          <a:blip r:embed="rId13"/>
          <a:srcRect/>
          <a:stretch>
            <a:fillRect/>
          </a:stretch>
        </p:blipFill>
        <p:spPr>
          <a:xfrm>
            <a:off x="685800" y="1828800"/>
            <a:ext cx="3657600" cy="4343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Монастырский Федор Васильевич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Начальник политотдела Керченской военно-морской базы, а затем, с сентября 1942 года - комиссаром легендарной </a:t>
            </a:r>
            <a:r>
              <a:rPr lang="ru-RU" b="1" dirty="0" smtClean="0">
                <a:hlinkClick r:id="rId2"/>
              </a:rPr>
              <a:t>83-й бригады морской пехоты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чей боевой путь пролегал по всем самым горячим местам боев на Черном море: Одесса, Керчь, Малая Земля, Тамань, Севастополь.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книги «Земля, омытая кровью»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Содержимое 6" descr="39024-1d73f-65815144-400-u89264.jpg"/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752600"/>
            <a:ext cx="3124200" cy="4191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Памятник Неизвестному матросу.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 установлен в 1960 году. С</a:t>
            </a:r>
            <a:r>
              <a:rPr lang="ru-RU" sz="2000" dirty="0" smtClean="0"/>
              <a:t>кульптор О.А. </a:t>
            </a:r>
            <a:r>
              <a:rPr lang="ru-RU" sz="2000" dirty="0" err="1" smtClean="0"/>
              <a:t>Коломойцев</a:t>
            </a:r>
            <a:r>
              <a:rPr lang="ru-RU" sz="2000" dirty="0" smtClean="0"/>
              <a:t>. Натурщик Григорий Васильевич Ковыльников.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На набережной имени адмирала Серебрякова как символ города-героя, его мужества, стойкости и отваги возвышается величественный монумент. Его фигура налита силой, переполнена уверенности, устремлена вперед. Взглядом своим он как бы окидывает спокойную гладь </a:t>
            </a:r>
            <a:r>
              <a:rPr lang="ru-RU" dirty="0" err="1" smtClean="0"/>
              <a:t>Цемесской</a:t>
            </a:r>
            <a:r>
              <a:rPr lang="ru-RU" dirty="0" smtClean="0"/>
              <a:t> бухты и видит </a:t>
            </a:r>
            <a:r>
              <a:rPr lang="ru-RU" dirty="0" err="1" smtClean="0"/>
              <a:t>всеокружающий</a:t>
            </a:r>
            <a:r>
              <a:rPr lang="ru-RU" dirty="0" smtClean="0"/>
              <a:t> порыв стремительной атаки торпедных катеров и десантных судов, бесчисленные взрывы снарядов, пламя пожарищ в позабываемую ночь штурма Новороссийска. </a:t>
            </a:r>
            <a:br>
              <a:rPr lang="ru-RU" dirty="0" smtClean="0"/>
            </a:br>
            <a:r>
              <a:rPr lang="ru-RU" dirty="0" smtClean="0"/>
              <a:t>Этот памятник стал воплощением флотской отваги в фигуре моряка.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7411" name="Picture 2" descr="C:\Users\1\Desktop\Памятник_«Неизвестному_матросу»_(г.Новороссийск)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9463" y="1600200"/>
            <a:ext cx="339407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Корницкий Михаил Михайлович</a:t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(1914 — 07.02.1943)</a:t>
            </a:r>
          </a:p>
        </p:txBody>
      </p:sp>
      <p:sp>
        <p:nvSpPr>
          <p:cNvPr id="18434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z="1600" smtClean="0">
                <a:hlinkClick r:id="rId2" action="ppaction://hlinkfile" tooltip="Командир отделения"/>
              </a:rPr>
              <a:t>Командир отделения</a:t>
            </a:r>
            <a:r>
              <a:rPr lang="ru-RU" sz="1600" smtClean="0"/>
              <a:t> 1-го боевого участка морского </a:t>
            </a:r>
            <a:r>
              <a:rPr lang="ru-RU" sz="1600" smtClean="0">
                <a:hlinkClick r:id="rId3" action="ppaction://hlinkfile" tooltip="Десант"/>
              </a:rPr>
              <a:t>десанта</a:t>
            </a:r>
            <a:r>
              <a:rPr lang="ru-RU" sz="1600" smtClean="0"/>
              <a:t> </a:t>
            </a:r>
            <a:r>
              <a:rPr lang="ru-RU" sz="1600" smtClean="0">
                <a:hlinkClick r:id="rId4" action="ppaction://hlinkfile" tooltip="Новороссийск"/>
              </a:rPr>
              <a:t>Новороссийская</a:t>
            </a:r>
            <a:r>
              <a:rPr lang="ru-RU" sz="1600" smtClean="0"/>
              <a:t> </a:t>
            </a:r>
            <a:r>
              <a:rPr lang="ru-RU" sz="1600" smtClean="0">
                <a:hlinkClick r:id="rId5" action="ppaction://hlinkfile" tooltip="ВМБ"/>
              </a:rPr>
              <a:t>ВМБ</a:t>
            </a:r>
            <a:r>
              <a:rPr lang="ru-RU" sz="1600" smtClean="0"/>
              <a:t>, </a:t>
            </a:r>
            <a:r>
              <a:rPr lang="ru-RU" sz="1600" smtClean="0">
                <a:hlinkClick r:id="rId6" action="ppaction://hlinkfile" tooltip="Черноморский флот во время Великой Отечественной войны"/>
              </a:rPr>
              <a:t>Черноморский флот</a:t>
            </a:r>
            <a:r>
              <a:rPr lang="ru-RU" sz="1600" smtClean="0"/>
              <a:t>, </a:t>
            </a:r>
            <a:r>
              <a:rPr lang="ru-RU" sz="1600" smtClean="0">
                <a:hlinkClick r:id="rId7" action="ppaction://hlinkfile" tooltip="Младший сержант"/>
              </a:rPr>
              <a:t>младший сержант</a:t>
            </a:r>
            <a:r>
              <a:rPr lang="ru-RU" sz="1600" smtClean="0"/>
              <a:t> </a:t>
            </a:r>
          </a:p>
          <a:p>
            <a:pPr eaLnBrk="1" hangingPunct="1"/>
            <a:r>
              <a:rPr lang="ru-RU" sz="1600" smtClean="0"/>
              <a:t>в ночь на 4.02.1943 в составе десантного отряда под командованием </a:t>
            </a:r>
            <a:r>
              <a:rPr lang="ru-RU" sz="1600" smtClean="0">
                <a:hlinkClick r:id="rId8" action="ppaction://hlinkfile" tooltip="Майор"/>
              </a:rPr>
              <a:t>майора</a:t>
            </a:r>
            <a:r>
              <a:rPr lang="ru-RU" sz="1600" smtClean="0"/>
              <a:t> </a:t>
            </a:r>
            <a:r>
              <a:rPr lang="ru-RU" sz="1600" smtClean="0">
                <a:hlinkClick r:id="rId9" action="ppaction://hlinkfile" tooltip="Куников, Цезарь Львович"/>
              </a:rPr>
              <a:t>Куникова Ц. Л.</a:t>
            </a:r>
            <a:r>
              <a:rPr lang="ru-RU" sz="1600" smtClean="0"/>
              <a:t> высадился в предместье </a:t>
            </a:r>
            <a:r>
              <a:rPr lang="ru-RU" sz="1600" u="sng" smtClean="0">
                <a:hlinkClick r:id="rId4" action="ppaction://hlinkfile" tooltip="Новороссийск"/>
              </a:rPr>
              <a:t>Новороссийска</a:t>
            </a:r>
            <a:r>
              <a:rPr lang="ru-RU" sz="1600" smtClean="0"/>
              <a:t> — посёлок Станичка (ныне Куниковка, </a:t>
            </a:r>
            <a:r>
              <a:rPr lang="ru-RU" sz="1600" smtClean="0">
                <a:hlinkClick r:id="rId4" action="ppaction://hlinkfile" tooltip="Новороссийск"/>
              </a:rPr>
              <a:t>Новороссийск</a:t>
            </a:r>
            <a:r>
              <a:rPr lang="ru-RU" sz="1600" smtClean="0"/>
              <a:t>). В бою за </a:t>
            </a:r>
            <a:r>
              <a:rPr lang="ru-RU" sz="1600" smtClean="0">
                <a:hlinkClick r:id="rId10" action="ppaction://hlinkfile" tooltip="Плацдарм"/>
              </a:rPr>
              <a:t>плацдарм</a:t>
            </a:r>
            <a:r>
              <a:rPr lang="ru-RU" sz="1600" smtClean="0"/>
              <a:t> гранатами подорвал дзот, затем танк.</a:t>
            </a:r>
          </a:p>
          <a:p>
            <a:pPr eaLnBrk="1" hangingPunct="1"/>
            <a:r>
              <a:rPr lang="ru-RU" sz="1600" smtClean="0"/>
              <a:t>7.02.1943 был ранен, но сражался до последней возможности. Погиб в этом бою.</a:t>
            </a:r>
          </a:p>
          <a:p>
            <a:pPr eaLnBrk="1" hangingPunct="1"/>
            <a:r>
              <a:rPr lang="ru-RU" sz="1600" smtClean="0"/>
              <a:t>Звание </a:t>
            </a:r>
            <a:r>
              <a:rPr lang="ru-RU" sz="1600" smtClean="0">
                <a:hlinkClick r:id="rId11" action="ppaction://hlinkfile" tooltip="Герой Советского Союза"/>
              </a:rPr>
              <a:t>Герой Советского Союза</a:t>
            </a:r>
            <a:r>
              <a:rPr lang="ru-RU" sz="1600" smtClean="0"/>
              <a:t> посмертно присвоено 17.4.1943 года.</a:t>
            </a:r>
          </a:p>
          <a:p>
            <a:pPr eaLnBrk="1" hangingPunct="1"/>
            <a:endParaRPr lang="ru-RU" sz="1600" smtClean="0"/>
          </a:p>
        </p:txBody>
      </p:sp>
      <p:pic>
        <p:nvPicPr>
          <p:cNvPr id="18435" name="Содержимое 7" descr="Файл:Корницкий Михаил Михайлович.jpg">
            <a:hlinkClick r:id="rId12"/>
          </p:cNvPr>
          <p:cNvPicPr>
            <a:picLocks noGrp="1"/>
          </p:cNvPicPr>
          <p:nvPr>
            <p:ph sz="half" idx="1"/>
          </p:nvPr>
        </p:nvPicPr>
        <p:blipFill>
          <a:blip r:embed="rId13"/>
          <a:srcRect/>
          <a:stretch>
            <a:fillRect/>
          </a:stretch>
        </p:blipFill>
        <p:spPr>
          <a:xfrm>
            <a:off x="609600" y="1447800"/>
            <a:ext cx="3581400" cy="4648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Винокуров Владимир Иванович</a:t>
            </a:r>
            <a:br>
              <a:rPr lang="ru-RU" sz="2400" b="1" smtClean="0">
                <a:latin typeface="Times New Roman" pitchFamily="18" charset="0"/>
                <a:cs typeface="Times New Roman" pitchFamily="18" charset="0"/>
              </a:rPr>
            </a:b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Содержимое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4953000" cy="4525963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В мае 1942 года был отправлен в Орджоникидзе, в пехотное училище, но уже курсантом воевал под Сталинградом. Потом были бои за освобождение Кубани.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524000"/>
            <a:ext cx="3276600" cy="44037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Иваницкий Александр Давыдович</a:t>
            </a:r>
            <a:endParaRPr lang="ru-RU" dirty="0"/>
          </a:p>
        </p:txBody>
      </p:sp>
      <p:sp>
        <p:nvSpPr>
          <p:cNvPr id="20482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За бои Малой земле он удостоен Ордена Отечественной войны второй степени и Красной Звезды, двумя орденами Александра Невского.</a:t>
            </a: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295400"/>
            <a:ext cx="3429000" cy="4826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</p:spPr>
        <p:txBody>
          <a:bodyPr/>
          <a:lstStyle/>
          <a:p>
            <a:pPr eaLnBrk="1" hangingPunct="1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Мемориальный ансамбль «Малая земля».</a:t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Открыт памятник-ансамбль «Малая земля» — 16 сентября 1982 г., в день 39-й годовщины разгрома немецко-фашистских войск в г. Новороссийске.</a:t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Авторы мемориального комплекса — скульптор В. Цигаль, архитекторы Белопольский, </a:t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Р. Кананин, В. Хавин.</a:t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Содержимое 3" descr="http://navitravel.gps-club.ru/heroupeas/files/2011/01/21696541_1206920484_malaya_zemlya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00200" y="1371600"/>
            <a:ext cx="6019800" cy="441960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85800" y="5791200"/>
            <a:ext cx="8001000" cy="762000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Центром композиции является монумент стилизованный под десантный корабль, на  его левом борту — бронзовая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девятифигурная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скульптурная группа «Десант»: изготовились к броску слитые единством воли моряк, пехотинец, командир, девушка-санинструктор. Другой борт корабля уходит в море, на нем многофигурный рельеф: в едином наступательном порыве готовые в атаку бойцы.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00200" y="1905000"/>
            <a:ext cx="6096000" cy="472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22313" y="228600"/>
            <a:ext cx="7772400" cy="1600200"/>
          </a:xfrm>
        </p:spPr>
        <p:txBody>
          <a:bodyPr rtlCol="0"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Внутри памятника-ансамбля — галерея боевой славы, представляющая собой многомаршевую лестницу из красного карельского гранита, с обеих сторон которой на 22 стилизованных знаменах из красного полированного гранита начертаны наименования частей и соединений, сражавшихся на плацдарме Малая земля, помещены 30 бронзовых портретов Героев Советского Союза, участников боев за Малую землю и Новороссийск.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Рисунок 6" descr="http://navitravel.gps-club.ru/heroupeas/files/2011/01/200711172027150.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905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751</Words>
  <PresentationFormat>Экран (4:3)</PresentationFormat>
  <Paragraphs>47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Arial</vt:lpstr>
      <vt:lpstr>Times New Roman</vt:lpstr>
      <vt:lpstr>Office Theme</vt:lpstr>
      <vt:lpstr>Office Theme</vt:lpstr>
      <vt:lpstr>Недаром помнит вся Кубань (Бои за Новороссийск в воспоминаниях и памятниках культуры)</vt:lpstr>
      <vt:lpstr>Цезарь Львович Куников  (23 июня 1909 -14 февраля 1943 (33 года))</vt:lpstr>
      <vt:lpstr>Монастырский Федор Васильевич </vt:lpstr>
      <vt:lpstr>Памятник Неизвестному матросу. ( установлен в 1960 году. Скульптор О.А. Коломойцев. Натурщик Григорий Васильевич Ковыльников.</vt:lpstr>
      <vt:lpstr>Корницкий Михаил Михайлович (1914 — 07.02.1943)</vt:lpstr>
      <vt:lpstr>Винокуров Владимир Иванович </vt:lpstr>
      <vt:lpstr>Иваницкий Александр Давыдович</vt:lpstr>
      <vt:lpstr>Мемориальный ансамбль «Малая земля».  Открыт памятник-ансамбль «Малая земля» — 16 сентября 1982 г., в день 39-й годовщины разгрома немецко-фашистских войск в г. Новороссийске. Авторы мемориального комплекса — скульптор В. Цигаль, архитекторы Белопольский,  Р. Кананин, В. Хавин. </vt:lpstr>
      <vt:lpstr>Слайд 9</vt:lpstr>
      <vt:lpstr>Слайд 10</vt:lpstr>
      <vt:lpstr>Баушников Василий Александрович </vt:lpstr>
      <vt:lpstr>Николай Тихонович  Султанов </vt:lpstr>
      <vt:lpstr>Савицкий Евгений Яковлевич 24 декабря 1910 -6 апреля 1990 года.</vt:lpstr>
      <vt:lpstr>Памятник Савицкому Е.Я. в Новороссийске  </vt:lpstr>
      <vt:lpstr>Памятник-ансамбль «Линия обороны», входящий в состав мемориального комплекса «Героям гражданской войны и Великой Отечественной войны 1941 -1945гг.» (скульптор В.Цигаль, архитекторы Я.Белопольский, Р.Кананин, В.Хавин, 1978г.)</vt:lpstr>
      <vt:lpstr>Новороссийск – город-герой 14 сентября 1973, в ознаменование 30-летия разгрома фашистских войск при защите Северного Кавказа, Новороссийску присвоено почётное звание города-героя с вручением ордена Ленина и медали «Золотая Звезда».</vt:lpstr>
      <vt:lpstr>Награды города Новороссийска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назимовы</dc:creator>
  <cp:lastModifiedBy> </cp:lastModifiedBy>
  <cp:revision>85</cp:revision>
  <dcterms:created xsi:type="dcterms:W3CDTF">2013-09-05T19:16:46Z</dcterms:created>
  <dcterms:modified xsi:type="dcterms:W3CDTF">2014-03-20T15:00:13Z</dcterms:modified>
</cp:coreProperties>
</file>